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5" r:id="rId3"/>
    <p:sldId id="257" r:id="rId4"/>
    <p:sldId id="258" r:id="rId5"/>
    <p:sldId id="260" r:id="rId6"/>
    <p:sldId id="264" r:id="rId7"/>
    <p:sldId id="266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138"/>
      </p:cViewPr>
      <p:guideLst>
        <p:guide orient="horz" pos="214"/>
        <p:guide orient="horz" pos="3026"/>
        <p:guide orient="horz" pos="1620"/>
        <p:guide pos="2880"/>
        <p:guide pos="5511"/>
        <p:guide pos="249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FEFFE-7E32-42F6-9DB8-DCDB50841663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35E7F-6157-4317-A48D-D4A9589FD2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56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8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8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03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99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47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1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2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6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5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36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5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07B67-BA0C-471C-A24B-0AE4DB7F9789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6054D-37A4-4BC5-B5E1-A713C71AC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4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5.png"/><Relationship Id="rId7" Type="http://schemas.openxmlformats.org/officeDocument/2006/relationships/image" Target="../media/image1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7983" y="195486"/>
            <a:ext cx="59280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Лабораторная работа №3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775920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Исследование зависимости периода и частоты свободных колебаний математического маятника от его длины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55726"/>
            <a:ext cx="3312368" cy="26842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69692" y="3267536"/>
            <a:ext cx="4176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Верховным судьей всякой физической теории является </a:t>
            </a:r>
            <a:r>
              <a:rPr lang="ru-RU" sz="2000" dirty="0" smtClean="0"/>
              <a:t>опыт…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33666" y="3975422"/>
            <a:ext cx="2515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Лев Давидович Ландау </a:t>
            </a:r>
          </a:p>
        </p:txBody>
      </p:sp>
    </p:spTree>
    <p:extLst>
      <p:ext uri="{BB962C8B-B14F-4D97-AF65-F5344CB8AC3E}">
        <p14:creationId xmlns:p14="http://schemas.microsoft.com/office/powerpoint/2010/main" val="81211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68654" y="1669317"/>
            <a:ext cx="43238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система, состоящая </a:t>
            </a:r>
            <a:r>
              <a:rPr lang="ru-RU" sz="2000" dirty="0"/>
              <a:t>из материальной точки массой </a:t>
            </a:r>
            <a:r>
              <a:rPr lang="en-US" sz="2000" i="1" dirty="0" smtClean="0"/>
              <a:t>m </a:t>
            </a:r>
            <a:r>
              <a:rPr lang="ru-RU" sz="2000" dirty="0" smtClean="0"/>
              <a:t>и </a:t>
            </a:r>
            <a:r>
              <a:rPr lang="ru-RU" sz="2000" dirty="0"/>
              <a:t>пружины, которая совершает колебания в вертикальной плоскости.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3430" y="126591"/>
            <a:ext cx="1717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Маятник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260799"/>
            <a:ext cx="2406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Математический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3083" y="1288266"/>
            <a:ext cx="1754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Пружинный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69317"/>
            <a:ext cx="43171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материальная </a:t>
            </a:r>
            <a:r>
              <a:rPr lang="ru-RU" sz="2000" dirty="0"/>
              <a:t>точка, подвешенная на невесомой нерастяжимой нити, прикрепленной к подвесу и находящейся в поле силы </a:t>
            </a:r>
            <a:r>
              <a:rPr lang="ru-RU" sz="2000" dirty="0" smtClean="0"/>
              <a:t>тяжести.</a:t>
            </a:r>
            <a:endParaRPr lang="ru-RU" sz="2000" dirty="0"/>
          </a:p>
        </p:txBody>
      </p:sp>
      <p:sp>
        <p:nvSpPr>
          <p:cNvPr id="7" name="Штриховая стрелка вправо 6"/>
          <p:cNvSpPr/>
          <p:nvPr/>
        </p:nvSpPr>
        <p:spPr>
          <a:xfrm rot="9293216">
            <a:off x="2863211" y="776349"/>
            <a:ext cx="1004186" cy="336174"/>
          </a:xfrm>
          <a:prstGeom prst="stripedRightArrow">
            <a:avLst>
              <a:gd name="adj1" fmla="val 50000"/>
              <a:gd name="adj2" fmla="val 8363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12306784" flipH="1">
            <a:off x="5243947" y="754831"/>
            <a:ext cx="1004186" cy="336174"/>
          </a:xfrm>
          <a:prstGeom prst="stripedRightArrow">
            <a:avLst>
              <a:gd name="adj1" fmla="val 50000"/>
              <a:gd name="adj2" fmla="val 8363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39" y="3001463"/>
            <a:ext cx="2490925" cy="20185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26" y="2643759"/>
            <a:ext cx="866775" cy="24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6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267494"/>
            <a:ext cx="417646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800" u="sng" dirty="0" smtClean="0">
                <a:solidFill>
                  <a:schemeClr val="tx2"/>
                </a:solidFill>
              </a:rPr>
              <a:t>Цель:</a:t>
            </a:r>
            <a:r>
              <a:rPr lang="be-BY" sz="2400" dirty="0" smtClean="0">
                <a:solidFill>
                  <a:schemeClr val="tx2"/>
                </a:solidFill>
              </a:rPr>
              <a:t> </a:t>
            </a:r>
          </a:p>
          <a:p>
            <a:r>
              <a:rPr lang="be-BY" sz="2400" dirty="0" smtClean="0"/>
              <a:t>1) на </a:t>
            </a:r>
            <a:r>
              <a:rPr lang="be-BY" sz="2400" dirty="0"/>
              <a:t>практике </a:t>
            </a:r>
            <a:r>
              <a:rPr lang="ru-RU" sz="2400" dirty="0"/>
              <a:t>выяснить, как зависят период и </a:t>
            </a:r>
            <a:r>
              <a:rPr lang="ru-RU" sz="2400" dirty="0" smtClean="0"/>
              <a:t>частота </a:t>
            </a:r>
            <a:r>
              <a:rPr lang="ru-RU" sz="2400" dirty="0"/>
              <a:t>свободных колебаний нитяного маятника от </a:t>
            </a:r>
            <a:r>
              <a:rPr lang="ru-RU" sz="2400" dirty="0" smtClean="0"/>
              <a:t>его длины;</a:t>
            </a:r>
          </a:p>
          <a:p>
            <a:endParaRPr lang="be-BY" sz="2400" dirty="0" smtClean="0"/>
          </a:p>
          <a:p>
            <a:r>
              <a:rPr lang="be-BY" sz="2400" dirty="0" smtClean="0"/>
              <a:t>2) выяснить</a:t>
            </a:r>
            <a:r>
              <a:rPr lang="be-BY" sz="2400" dirty="0"/>
              <a:t>, существует ли математическая зависимость между длиной маятника и периодом его </a:t>
            </a:r>
            <a:r>
              <a:rPr lang="be-BY" sz="2400" dirty="0" smtClean="0"/>
              <a:t>колебаний.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89"/>
            <a:ext cx="2803752" cy="3876155"/>
          </a:xfrm>
          <a:prstGeom prst="rect">
            <a:avLst/>
          </a:prstGeom>
        </p:spPr>
      </p:pic>
      <p:sp>
        <p:nvSpPr>
          <p:cNvPr id="12" name="Выноска-облако 11"/>
          <p:cNvSpPr/>
          <p:nvPr/>
        </p:nvSpPr>
        <p:spPr>
          <a:xfrm>
            <a:off x="2123728" y="873173"/>
            <a:ext cx="2304256" cy="1440161"/>
          </a:xfrm>
          <a:prstGeom prst="cloudCallout">
            <a:avLst>
              <a:gd name="adj1" fmla="val -53076"/>
              <a:gd name="adj2" fmla="val 71098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60731" y="1085421"/>
            <a:ext cx="1630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 они разве от чего-то зависят</a:t>
            </a:r>
            <a:r>
              <a:rPr lang="ru-RU" sz="2000" dirty="0" smtClean="0"/>
              <a:t>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592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375" y="205938"/>
            <a:ext cx="3198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 dirty="0" smtClean="0">
                <a:solidFill>
                  <a:schemeClr val="tx2"/>
                </a:solidFill>
              </a:rPr>
              <a:t>Оборудование:</a:t>
            </a:r>
            <a:endParaRPr lang="ru-RU" sz="3600" u="sng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301" y="2869013"/>
            <a:ext cx="1898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Штатив </a:t>
            </a:r>
            <a:r>
              <a:rPr lang="ru-RU" dirty="0"/>
              <a:t>с муфтой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лапкой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3093674" y="1678344"/>
            <a:ext cx="905007" cy="893406"/>
          </a:xfrm>
          <a:custGeom>
            <a:avLst/>
            <a:gdLst>
              <a:gd name="connsiteX0" fmla="*/ 247782 w 905007"/>
              <a:gd name="connsiteY0" fmla="*/ 844669 h 893406"/>
              <a:gd name="connsiteX1" fmla="*/ 266832 w 905007"/>
              <a:gd name="connsiteY1" fmla="*/ 777994 h 893406"/>
              <a:gd name="connsiteX2" fmla="*/ 276357 w 905007"/>
              <a:gd name="connsiteY2" fmla="*/ 749419 h 893406"/>
              <a:gd name="connsiteX3" fmla="*/ 314457 w 905007"/>
              <a:gd name="connsiteY3" fmla="*/ 692269 h 893406"/>
              <a:gd name="connsiteX4" fmla="*/ 343032 w 905007"/>
              <a:gd name="connsiteY4" fmla="*/ 682744 h 893406"/>
              <a:gd name="connsiteX5" fmla="*/ 409707 w 905007"/>
              <a:gd name="connsiteY5" fmla="*/ 635119 h 893406"/>
              <a:gd name="connsiteX6" fmla="*/ 438282 w 905007"/>
              <a:gd name="connsiteY6" fmla="*/ 577969 h 893406"/>
              <a:gd name="connsiteX7" fmla="*/ 390657 w 905007"/>
              <a:gd name="connsiteY7" fmla="*/ 406519 h 893406"/>
              <a:gd name="connsiteX8" fmla="*/ 362082 w 905007"/>
              <a:gd name="connsiteY8" fmla="*/ 396994 h 893406"/>
              <a:gd name="connsiteX9" fmla="*/ 295407 w 905007"/>
              <a:gd name="connsiteY9" fmla="*/ 358894 h 893406"/>
              <a:gd name="connsiteX10" fmla="*/ 266832 w 905007"/>
              <a:gd name="connsiteY10" fmla="*/ 339844 h 893406"/>
              <a:gd name="connsiteX11" fmla="*/ 209682 w 905007"/>
              <a:gd name="connsiteY11" fmla="*/ 320794 h 893406"/>
              <a:gd name="connsiteX12" fmla="*/ 85857 w 905007"/>
              <a:gd name="connsiteY12" fmla="*/ 330319 h 893406"/>
              <a:gd name="connsiteX13" fmla="*/ 47757 w 905007"/>
              <a:gd name="connsiteY13" fmla="*/ 358894 h 893406"/>
              <a:gd name="connsiteX14" fmla="*/ 19182 w 905007"/>
              <a:gd name="connsiteY14" fmla="*/ 377944 h 893406"/>
              <a:gd name="connsiteX15" fmla="*/ 132 w 905007"/>
              <a:gd name="connsiteY15" fmla="*/ 444619 h 893406"/>
              <a:gd name="connsiteX16" fmla="*/ 57282 w 905007"/>
              <a:gd name="connsiteY16" fmla="*/ 482719 h 893406"/>
              <a:gd name="connsiteX17" fmla="*/ 114432 w 905007"/>
              <a:gd name="connsiteY17" fmla="*/ 520819 h 893406"/>
              <a:gd name="connsiteX18" fmla="*/ 171582 w 905007"/>
              <a:gd name="connsiteY18" fmla="*/ 549394 h 893406"/>
              <a:gd name="connsiteX19" fmla="*/ 390657 w 905007"/>
              <a:gd name="connsiteY19" fmla="*/ 539869 h 893406"/>
              <a:gd name="connsiteX20" fmla="*/ 419232 w 905007"/>
              <a:gd name="connsiteY20" fmla="*/ 520819 h 893406"/>
              <a:gd name="connsiteX21" fmla="*/ 438282 w 905007"/>
              <a:gd name="connsiteY21" fmla="*/ 482719 h 893406"/>
              <a:gd name="connsiteX22" fmla="*/ 476382 w 905007"/>
              <a:gd name="connsiteY22" fmla="*/ 425569 h 893406"/>
              <a:gd name="connsiteX23" fmla="*/ 495432 w 905007"/>
              <a:gd name="connsiteY23" fmla="*/ 396994 h 893406"/>
              <a:gd name="connsiteX24" fmla="*/ 504957 w 905007"/>
              <a:gd name="connsiteY24" fmla="*/ 368419 h 893406"/>
              <a:gd name="connsiteX25" fmla="*/ 514482 w 905007"/>
              <a:gd name="connsiteY25" fmla="*/ 330319 h 893406"/>
              <a:gd name="connsiteX26" fmla="*/ 533532 w 905007"/>
              <a:gd name="connsiteY26" fmla="*/ 273169 h 893406"/>
              <a:gd name="connsiteX27" fmla="*/ 514482 w 905007"/>
              <a:gd name="connsiteY27" fmla="*/ 101719 h 893406"/>
              <a:gd name="connsiteX28" fmla="*/ 495432 w 905007"/>
              <a:gd name="connsiteY28" fmla="*/ 73144 h 893406"/>
              <a:gd name="connsiteX29" fmla="*/ 409707 w 905007"/>
              <a:gd name="connsiteY29" fmla="*/ 15994 h 893406"/>
              <a:gd name="connsiteX30" fmla="*/ 381132 w 905007"/>
              <a:gd name="connsiteY30" fmla="*/ 6469 h 893406"/>
              <a:gd name="connsiteX31" fmla="*/ 162057 w 905007"/>
              <a:gd name="connsiteY31" fmla="*/ 44569 h 893406"/>
              <a:gd name="connsiteX32" fmla="*/ 152532 w 905007"/>
              <a:gd name="connsiteY32" fmla="*/ 73144 h 893406"/>
              <a:gd name="connsiteX33" fmla="*/ 162057 w 905007"/>
              <a:gd name="connsiteY33" fmla="*/ 168394 h 893406"/>
              <a:gd name="connsiteX34" fmla="*/ 247782 w 905007"/>
              <a:gd name="connsiteY34" fmla="*/ 235069 h 893406"/>
              <a:gd name="connsiteX35" fmla="*/ 285882 w 905007"/>
              <a:gd name="connsiteY35" fmla="*/ 254119 h 893406"/>
              <a:gd name="connsiteX36" fmla="*/ 314457 w 905007"/>
              <a:gd name="connsiteY36" fmla="*/ 273169 h 893406"/>
              <a:gd name="connsiteX37" fmla="*/ 409707 w 905007"/>
              <a:gd name="connsiteY37" fmla="*/ 301744 h 893406"/>
              <a:gd name="connsiteX38" fmla="*/ 466857 w 905007"/>
              <a:gd name="connsiteY38" fmla="*/ 330319 h 893406"/>
              <a:gd name="connsiteX39" fmla="*/ 504957 w 905007"/>
              <a:gd name="connsiteY39" fmla="*/ 358894 h 893406"/>
              <a:gd name="connsiteX40" fmla="*/ 590682 w 905007"/>
              <a:gd name="connsiteY40" fmla="*/ 387469 h 893406"/>
              <a:gd name="connsiteX41" fmla="*/ 647832 w 905007"/>
              <a:gd name="connsiteY41" fmla="*/ 406519 h 893406"/>
              <a:gd name="connsiteX42" fmla="*/ 676407 w 905007"/>
              <a:gd name="connsiteY42" fmla="*/ 416044 h 893406"/>
              <a:gd name="connsiteX43" fmla="*/ 724032 w 905007"/>
              <a:gd name="connsiteY43" fmla="*/ 425569 h 893406"/>
              <a:gd name="connsiteX44" fmla="*/ 857382 w 905007"/>
              <a:gd name="connsiteY44" fmla="*/ 416044 h 893406"/>
              <a:gd name="connsiteX45" fmla="*/ 847857 w 905007"/>
              <a:gd name="connsiteY45" fmla="*/ 339844 h 893406"/>
              <a:gd name="connsiteX46" fmla="*/ 838332 w 905007"/>
              <a:gd name="connsiteY46" fmla="*/ 311269 h 893406"/>
              <a:gd name="connsiteX47" fmla="*/ 781182 w 905007"/>
              <a:gd name="connsiteY47" fmla="*/ 263644 h 893406"/>
              <a:gd name="connsiteX48" fmla="*/ 685932 w 905007"/>
              <a:gd name="connsiteY48" fmla="*/ 273169 h 893406"/>
              <a:gd name="connsiteX49" fmla="*/ 619257 w 905007"/>
              <a:gd name="connsiteY49" fmla="*/ 349369 h 893406"/>
              <a:gd name="connsiteX50" fmla="*/ 581157 w 905007"/>
              <a:gd name="connsiteY50" fmla="*/ 416044 h 893406"/>
              <a:gd name="connsiteX51" fmla="*/ 571632 w 905007"/>
              <a:gd name="connsiteY51" fmla="*/ 444619 h 893406"/>
              <a:gd name="connsiteX52" fmla="*/ 543057 w 905007"/>
              <a:gd name="connsiteY52" fmla="*/ 501769 h 893406"/>
              <a:gd name="connsiteX53" fmla="*/ 552582 w 905007"/>
              <a:gd name="connsiteY53" fmla="*/ 739894 h 893406"/>
              <a:gd name="connsiteX54" fmla="*/ 571632 w 905007"/>
              <a:gd name="connsiteY54" fmla="*/ 777994 h 893406"/>
              <a:gd name="connsiteX55" fmla="*/ 657357 w 905007"/>
              <a:gd name="connsiteY55" fmla="*/ 844669 h 893406"/>
              <a:gd name="connsiteX56" fmla="*/ 685932 w 905007"/>
              <a:gd name="connsiteY56" fmla="*/ 863719 h 893406"/>
              <a:gd name="connsiteX57" fmla="*/ 762132 w 905007"/>
              <a:gd name="connsiteY57" fmla="*/ 892294 h 893406"/>
              <a:gd name="connsiteX58" fmla="*/ 905007 w 905007"/>
              <a:gd name="connsiteY58" fmla="*/ 892294 h 89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05007" h="893406">
                <a:moveTo>
                  <a:pt x="247782" y="844669"/>
                </a:moveTo>
                <a:cubicBezTo>
                  <a:pt x="254132" y="822444"/>
                  <a:pt x="260190" y="800134"/>
                  <a:pt x="266832" y="777994"/>
                </a:cubicBezTo>
                <a:cubicBezTo>
                  <a:pt x="269717" y="768377"/>
                  <a:pt x="271481" y="758196"/>
                  <a:pt x="276357" y="749419"/>
                </a:cubicBezTo>
                <a:cubicBezTo>
                  <a:pt x="287476" y="729405"/>
                  <a:pt x="292737" y="699509"/>
                  <a:pt x="314457" y="692269"/>
                </a:cubicBezTo>
                <a:cubicBezTo>
                  <a:pt x="323982" y="689094"/>
                  <a:pt x="334052" y="687234"/>
                  <a:pt x="343032" y="682744"/>
                </a:cubicBezTo>
                <a:cubicBezTo>
                  <a:pt x="353849" y="677336"/>
                  <a:pt x="405393" y="639433"/>
                  <a:pt x="409707" y="635119"/>
                </a:cubicBezTo>
                <a:cubicBezTo>
                  <a:pt x="428171" y="616655"/>
                  <a:pt x="430535" y="601210"/>
                  <a:pt x="438282" y="577969"/>
                </a:cubicBezTo>
                <a:cubicBezTo>
                  <a:pt x="436759" y="559695"/>
                  <a:pt x="444034" y="424311"/>
                  <a:pt x="390657" y="406519"/>
                </a:cubicBezTo>
                <a:lnTo>
                  <a:pt x="362082" y="396994"/>
                </a:lnTo>
                <a:cubicBezTo>
                  <a:pt x="269954" y="327898"/>
                  <a:pt x="368133" y="395257"/>
                  <a:pt x="295407" y="358894"/>
                </a:cubicBezTo>
                <a:cubicBezTo>
                  <a:pt x="285168" y="353774"/>
                  <a:pt x="277293" y="344493"/>
                  <a:pt x="266832" y="339844"/>
                </a:cubicBezTo>
                <a:cubicBezTo>
                  <a:pt x="248482" y="331689"/>
                  <a:pt x="209682" y="320794"/>
                  <a:pt x="209682" y="320794"/>
                </a:cubicBezTo>
                <a:cubicBezTo>
                  <a:pt x="168407" y="323969"/>
                  <a:pt x="126153" y="320837"/>
                  <a:pt x="85857" y="330319"/>
                </a:cubicBezTo>
                <a:cubicBezTo>
                  <a:pt x="70404" y="333955"/>
                  <a:pt x="60675" y="349667"/>
                  <a:pt x="47757" y="358894"/>
                </a:cubicBezTo>
                <a:cubicBezTo>
                  <a:pt x="38442" y="365548"/>
                  <a:pt x="28707" y="371594"/>
                  <a:pt x="19182" y="377944"/>
                </a:cubicBezTo>
                <a:cubicBezTo>
                  <a:pt x="16102" y="387185"/>
                  <a:pt x="-1708" y="438179"/>
                  <a:pt x="132" y="444619"/>
                </a:cubicBezTo>
                <a:cubicBezTo>
                  <a:pt x="9704" y="478122"/>
                  <a:pt x="35383" y="470553"/>
                  <a:pt x="57282" y="482719"/>
                </a:cubicBezTo>
                <a:cubicBezTo>
                  <a:pt x="77296" y="493838"/>
                  <a:pt x="92712" y="513579"/>
                  <a:pt x="114432" y="520819"/>
                </a:cubicBezTo>
                <a:cubicBezTo>
                  <a:pt x="153867" y="533964"/>
                  <a:pt x="134653" y="524775"/>
                  <a:pt x="171582" y="549394"/>
                </a:cubicBezTo>
                <a:cubicBezTo>
                  <a:pt x="244607" y="546219"/>
                  <a:pt x="318045" y="548247"/>
                  <a:pt x="390657" y="539869"/>
                </a:cubicBezTo>
                <a:cubicBezTo>
                  <a:pt x="402029" y="538557"/>
                  <a:pt x="411903" y="529613"/>
                  <a:pt x="419232" y="520819"/>
                </a:cubicBezTo>
                <a:cubicBezTo>
                  <a:pt x="428322" y="509911"/>
                  <a:pt x="430977" y="494895"/>
                  <a:pt x="438282" y="482719"/>
                </a:cubicBezTo>
                <a:cubicBezTo>
                  <a:pt x="450062" y="463086"/>
                  <a:pt x="463682" y="444619"/>
                  <a:pt x="476382" y="425569"/>
                </a:cubicBezTo>
                <a:cubicBezTo>
                  <a:pt x="482732" y="416044"/>
                  <a:pt x="491812" y="407854"/>
                  <a:pt x="495432" y="396994"/>
                </a:cubicBezTo>
                <a:cubicBezTo>
                  <a:pt x="498607" y="387469"/>
                  <a:pt x="502199" y="378073"/>
                  <a:pt x="504957" y="368419"/>
                </a:cubicBezTo>
                <a:cubicBezTo>
                  <a:pt x="508553" y="355832"/>
                  <a:pt x="510720" y="342858"/>
                  <a:pt x="514482" y="330319"/>
                </a:cubicBezTo>
                <a:cubicBezTo>
                  <a:pt x="520252" y="311085"/>
                  <a:pt x="533532" y="273169"/>
                  <a:pt x="533532" y="273169"/>
                </a:cubicBezTo>
                <a:cubicBezTo>
                  <a:pt x="532962" y="265196"/>
                  <a:pt x="531910" y="142385"/>
                  <a:pt x="514482" y="101719"/>
                </a:cubicBezTo>
                <a:cubicBezTo>
                  <a:pt x="509973" y="91197"/>
                  <a:pt x="502086" y="82459"/>
                  <a:pt x="495432" y="73144"/>
                </a:cubicBezTo>
                <a:cubicBezTo>
                  <a:pt x="457348" y="19826"/>
                  <a:pt x="478706" y="38994"/>
                  <a:pt x="409707" y="15994"/>
                </a:cubicBezTo>
                <a:lnTo>
                  <a:pt x="381132" y="6469"/>
                </a:lnTo>
                <a:cubicBezTo>
                  <a:pt x="296857" y="10683"/>
                  <a:pt x="210233" y="-27696"/>
                  <a:pt x="162057" y="44569"/>
                </a:cubicBezTo>
                <a:cubicBezTo>
                  <a:pt x="156488" y="52923"/>
                  <a:pt x="155707" y="63619"/>
                  <a:pt x="152532" y="73144"/>
                </a:cubicBezTo>
                <a:cubicBezTo>
                  <a:pt x="155707" y="104894"/>
                  <a:pt x="152673" y="137897"/>
                  <a:pt x="162057" y="168394"/>
                </a:cubicBezTo>
                <a:cubicBezTo>
                  <a:pt x="167759" y="186924"/>
                  <a:pt x="245818" y="234087"/>
                  <a:pt x="247782" y="235069"/>
                </a:cubicBezTo>
                <a:cubicBezTo>
                  <a:pt x="260482" y="241419"/>
                  <a:pt x="273554" y="247074"/>
                  <a:pt x="285882" y="254119"/>
                </a:cubicBezTo>
                <a:cubicBezTo>
                  <a:pt x="295821" y="259799"/>
                  <a:pt x="303935" y="268660"/>
                  <a:pt x="314457" y="273169"/>
                </a:cubicBezTo>
                <a:cubicBezTo>
                  <a:pt x="351729" y="289143"/>
                  <a:pt x="371291" y="276133"/>
                  <a:pt x="409707" y="301744"/>
                </a:cubicBezTo>
                <a:cubicBezTo>
                  <a:pt x="446636" y="326363"/>
                  <a:pt x="427422" y="317174"/>
                  <a:pt x="466857" y="330319"/>
                </a:cubicBezTo>
                <a:cubicBezTo>
                  <a:pt x="479557" y="339844"/>
                  <a:pt x="490758" y="351794"/>
                  <a:pt x="504957" y="358894"/>
                </a:cubicBezTo>
                <a:lnTo>
                  <a:pt x="590682" y="387469"/>
                </a:lnTo>
                <a:lnTo>
                  <a:pt x="647832" y="406519"/>
                </a:lnTo>
                <a:cubicBezTo>
                  <a:pt x="657357" y="409694"/>
                  <a:pt x="666562" y="414075"/>
                  <a:pt x="676407" y="416044"/>
                </a:cubicBezTo>
                <a:lnTo>
                  <a:pt x="724032" y="425569"/>
                </a:lnTo>
                <a:cubicBezTo>
                  <a:pt x="768482" y="422394"/>
                  <a:pt x="820742" y="441410"/>
                  <a:pt x="857382" y="416044"/>
                </a:cubicBezTo>
                <a:cubicBezTo>
                  <a:pt x="878428" y="401474"/>
                  <a:pt x="852436" y="365029"/>
                  <a:pt x="847857" y="339844"/>
                </a:cubicBezTo>
                <a:cubicBezTo>
                  <a:pt x="846061" y="329966"/>
                  <a:pt x="843901" y="319623"/>
                  <a:pt x="838332" y="311269"/>
                </a:cubicBezTo>
                <a:cubicBezTo>
                  <a:pt x="823664" y="289267"/>
                  <a:pt x="802267" y="277701"/>
                  <a:pt x="781182" y="263644"/>
                </a:cubicBezTo>
                <a:cubicBezTo>
                  <a:pt x="749432" y="266819"/>
                  <a:pt x="717023" y="265994"/>
                  <a:pt x="685932" y="273169"/>
                </a:cubicBezTo>
                <a:cubicBezTo>
                  <a:pt x="654663" y="280385"/>
                  <a:pt x="630995" y="331762"/>
                  <a:pt x="619257" y="349369"/>
                </a:cubicBezTo>
                <a:cubicBezTo>
                  <a:pt x="600125" y="378067"/>
                  <a:pt x="595659" y="382207"/>
                  <a:pt x="581157" y="416044"/>
                </a:cubicBezTo>
                <a:cubicBezTo>
                  <a:pt x="577202" y="425272"/>
                  <a:pt x="576122" y="435639"/>
                  <a:pt x="571632" y="444619"/>
                </a:cubicBezTo>
                <a:cubicBezTo>
                  <a:pt x="534703" y="518477"/>
                  <a:pt x="566998" y="429945"/>
                  <a:pt x="543057" y="501769"/>
                </a:cubicBezTo>
                <a:cubicBezTo>
                  <a:pt x="546232" y="581144"/>
                  <a:pt x="544408" y="660877"/>
                  <a:pt x="552582" y="739894"/>
                </a:cubicBezTo>
                <a:cubicBezTo>
                  <a:pt x="554043" y="754018"/>
                  <a:pt x="562762" y="766906"/>
                  <a:pt x="571632" y="777994"/>
                </a:cubicBezTo>
                <a:cubicBezTo>
                  <a:pt x="646744" y="871884"/>
                  <a:pt x="599176" y="815578"/>
                  <a:pt x="657357" y="844669"/>
                </a:cubicBezTo>
                <a:cubicBezTo>
                  <a:pt x="667596" y="849789"/>
                  <a:pt x="675993" y="858039"/>
                  <a:pt x="685932" y="863719"/>
                </a:cubicBezTo>
                <a:cubicBezTo>
                  <a:pt x="707477" y="876031"/>
                  <a:pt x="736315" y="890935"/>
                  <a:pt x="762132" y="892294"/>
                </a:cubicBezTo>
                <a:cubicBezTo>
                  <a:pt x="809691" y="894797"/>
                  <a:pt x="857382" y="892294"/>
                  <a:pt x="905007" y="892294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35495" y="2869013"/>
            <a:ext cx="1667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Шарик с нитью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4" y="2468386"/>
            <a:ext cx="353921" cy="3561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56" y="821921"/>
            <a:ext cx="1444625" cy="19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178" y="1030522"/>
            <a:ext cx="1546108" cy="17746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78" y="3579862"/>
            <a:ext cx="5057686" cy="78038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847682" y="2869013"/>
            <a:ext cx="1399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Секундомер</a:t>
            </a:r>
            <a:endParaRPr lang="ru-RU" dirty="0"/>
          </a:p>
        </p:txBody>
      </p:sp>
      <p:pic>
        <p:nvPicPr>
          <p:cNvPr id="1028" name="Picture 4" descr="http://cooline.ru/catalog/600x600/09-062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7" b="11409"/>
          <a:stretch/>
        </p:blipFill>
        <p:spPr bwMode="auto">
          <a:xfrm>
            <a:off x="6975369" y="1472238"/>
            <a:ext cx="1705751" cy="133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400083" y="2869013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Ластик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044893" y="4441646"/>
            <a:ext cx="1029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Линейка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6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 animBg="1"/>
      <p:bldP spid="6" grpId="0"/>
      <p:bldP spid="19" grpId="0"/>
      <p:bldP spid="22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34805" y="332806"/>
            <a:ext cx="107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Таблица</a:t>
            </a:r>
            <a:endParaRPr lang="ru-RU" sz="20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684375"/>
              </p:ext>
            </p:extLst>
          </p:nvPr>
        </p:nvGraphicFramePr>
        <p:xfrm>
          <a:off x="4068190" y="770507"/>
          <a:ext cx="4680523" cy="3366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3"/>
                <a:gridCol w="648072"/>
                <a:gridCol w="648072"/>
                <a:gridCol w="648072"/>
                <a:gridCol w="648072"/>
                <a:gridCol w="648072"/>
              </a:tblGrid>
              <a:tr h="12971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38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738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38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38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8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1422053"/>
            <a:ext cx="3384376" cy="33843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67944" y="821888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Номер опыта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Физическая величина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7403" y="11912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1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119121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2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8264" y="119121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3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34805" y="11912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4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99063" y="11912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5</a:t>
            </a:r>
            <a:endParaRPr lang="ru-RU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4183884" y="2035433"/>
                <a:ext cx="12082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solidFill>
                      <a:schemeClr val="dk1"/>
                    </a:solidFill>
                  </a:rPr>
                  <a:t>Длина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dk1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/>
                  <a:t>, м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84" y="2035433"/>
                <a:ext cx="1208279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020" t="-8333" r="-351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5530766" y="2065972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0,05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73555" y="2035433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0,20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21627" y="2065972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0,45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504146" y="2065972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0,80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48524" y="2065972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1,25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175129" y="2397741"/>
                <a:ext cx="144016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chemeClr val="dk1"/>
                    </a:solidFill>
                  </a:rPr>
                  <a:t>Число колебани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dk1"/>
                        </a:solidFill>
                        <a:latin typeface="Cambria Math"/>
                      </a:rPr>
                      <m:t>𝑁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129" y="2397741"/>
                <a:ext cx="1440160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3814" t="-471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Прямоугольник 18"/>
          <p:cNvSpPr/>
          <p:nvPr/>
        </p:nvSpPr>
        <p:spPr>
          <a:xfrm>
            <a:off x="5618130" y="252867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30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260919" y="252867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908991" y="252867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595532" y="252867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30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259790" y="252867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4175129" y="3021152"/>
                <a:ext cx="11683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Время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</m:oMath>
                </a14:m>
                <a:r>
                  <a:rPr lang="ru-RU" dirty="0"/>
                  <a:t>, с</a:t>
                </a: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129" y="3021152"/>
                <a:ext cx="1168397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4688" t="-8333" r="-312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4188838" y="3403700"/>
                <a:ext cx="13390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Период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𝑇</m:t>
                    </m:r>
                  </m:oMath>
                </a14:m>
                <a:r>
                  <a:rPr lang="ru-RU" dirty="0"/>
                  <a:t>, с</a:t>
                </a: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38" y="3403700"/>
                <a:ext cx="1339085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3636" t="-8197" r="-272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4183884" y="3773032"/>
                <a:ext cx="14246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Частота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  <a:ea typeface="Cambria Math"/>
                      </a:rPr>
                      <m:t>𝜈</m:t>
                    </m:r>
                  </m:oMath>
                </a14:m>
                <a:r>
                  <a:rPr lang="ru-RU" dirty="0"/>
                  <a:t>, Гц</a:t>
                </a:r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84" y="3773032"/>
                <a:ext cx="1424621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3419" t="-8197" r="-256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50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7" grpId="0"/>
      <p:bldP spid="8" grpId="0"/>
      <p:bldP spid="9" grpId="0"/>
      <p:bldP spid="10" grpId="0"/>
      <p:bldP spid="6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64782" y="0"/>
            <a:ext cx="457921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352503"/>
            <a:ext cx="4176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Порядок выполнения </a:t>
            </a:r>
            <a:r>
              <a:rPr lang="ru-RU" sz="2400" dirty="0" smtClean="0">
                <a:solidFill>
                  <a:schemeClr val="tx2"/>
                </a:solidFill>
              </a:rPr>
              <a:t>работы: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3336"/>
            <a:ext cx="3024336" cy="415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3140561" y="1090563"/>
            <a:ext cx="0" cy="22012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94795"/>
            <a:ext cx="791732" cy="90877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206" y="3219822"/>
            <a:ext cx="353921" cy="356191"/>
          </a:xfrm>
          <a:prstGeom prst="rect">
            <a:avLst/>
          </a:prstGeom>
        </p:spPr>
      </p:pic>
      <p:pic>
        <p:nvPicPr>
          <p:cNvPr id="25" name="Picture 4" descr="http://cooline.ru/catalog/600x600/09-062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7" b="11409"/>
          <a:stretch/>
        </p:blipFill>
        <p:spPr bwMode="auto">
          <a:xfrm>
            <a:off x="2785467" y="1027617"/>
            <a:ext cx="181739" cy="1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144166" y="1090563"/>
            <a:ext cx="7077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144166" y="3397917"/>
            <a:ext cx="7077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198" y="1997064"/>
            <a:ext cx="2579444" cy="398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572000" y="889753"/>
            <a:ext cx="2511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1. Собрать установку.</a:t>
            </a:r>
            <a:endParaRPr lang="ru-RU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4572000" y="1347614"/>
            <a:ext cx="4176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2. Амплитуда шарика должна быть 1 – 3 см.</a:t>
            </a:r>
            <a:endParaRPr lang="ru-RU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4564782" y="2200856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Вычисления:</a:t>
            </a:r>
            <a:endParaRPr lang="ru-RU" sz="2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72000" y="2716896"/>
                <a:ext cx="1843262" cy="523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Период: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𝑇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ru-RU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716896"/>
                <a:ext cx="1843262" cy="523861"/>
              </a:xfrm>
              <a:prstGeom prst="rect">
                <a:avLst/>
              </a:prstGeom>
              <a:blipFill rotWithShape="1">
                <a:blip r:embed="rId7"/>
                <a:stretch>
                  <a:fillRect l="-3311" b="-8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925474" y="2716761"/>
                <a:ext cx="1795876" cy="5269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Частота: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den>
                    </m:f>
                  </m:oMath>
                </a14:m>
                <a:endParaRPr lang="ru-RU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474" y="2716761"/>
                <a:ext cx="1795876" cy="526939"/>
              </a:xfrm>
              <a:prstGeom prst="rect">
                <a:avLst/>
              </a:prstGeom>
              <a:blipFill rotWithShape="1">
                <a:blip r:embed="rId8"/>
                <a:stretch>
                  <a:fillRect l="-3390" b="-93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572000" y="3594795"/>
            <a:ext cx="41301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Вывод: </a:t>
            </a:r>
            <a:r>
              <a:rPr lang="ru-RU" sz="2000" dirty="0" smtClean="0"/>
              <a:t>отразите, как </a:t>
            </a:r>
            <a:r>
              <a:rPr lang="ru-RU" sz="2000" dirty="0"/>
              <a:t>зависят период и частота свободных колебаний маятника от его </a:t>
            </a:r>
            <a:r>
              <a:rPr lang="ru-RU" sz="2000" dirty="0" smtClean="0"/>
              <a:t>длины.</a:t>
            </a:r>
            <a:endParaRPr lang="ru-RU" sz="2000" dirty="0"/>
          </a:p>
        </p:txBody>
      </p:sp>
      <p:sp>
        <p:nvSpPr>
          <p:cNvPr id="35" name="Полилиния 34"/>
          <p:cNvSpPr/>
          <p:nvPr/>
        </p:nvSpPr>
        <p:spPr>
          <a:xfrm>
            <a:off x="1704939" y="790575"/>
            <a:ext cx="1438311" cy="1209675"/>
          </a:xfrm>
          <a:custGeom>
            <a:avLst/>
            <a:gdLst>
              <a:gd name="connsiteX0" fmla="*/ 1438311 w 1438311"/>
              <a:gd name="connsiteY0" fmla="*/ 304800 h 1209675"/>
              <a:gd name="connsiteX1" fmla="*/ 1314486 w 1438311"/>
              <a:gd name="connsiteY1" fmla="*/ 285750 h 1209675"/>
              <a:gd name="connsiteX2" fmla="*/ 1276386 w 1438311"/>
              <a:gd name="connsiteY2" fmla="*/ 276225 h 1209675"/>
              <a:gd name="connsiteX3" fmla="*/ 1247811 w 1438311"/>
              <a:gd name="connsiteY3" fmla="*/ 257175 h 1209675"/>
              <a:gd name="connsiteX4" fmla="*/ 1238286 w 1438311"/>
              <a:gd name="connsiteY4" fmla="*/ 228600 h 1209675"/>
              <a:gd name="connsiteX5" fmla="*/ 1209711 w 1438311"/>
              <a:gd name="connsiteY5" fmla="*/ 200025 h 1209675"/>
              <a:gd name="connsiteX6" fmla="*/ 1181136 w 1438311"/>
              <a:gd name="connsiteY6" fmla="*/ 142875 h 1209675"/>
              <a:gd name="connsiteX7" fmla="*/ 1143036 w 1438311"/>
              <a:gd name="connsiteY7" fmla="*/ 123825 h 1209675"/>
              <a:gd name="connsiteX8" fmla="*/ 1009686 w 1438311"/>
              <a:gd name="connsiteY8" fmla="*/ 104775 h 1209675"/>
              <a:gd name="connsiteX9" fmla="*/ 943011 w 1438311"/>
              <a:gd name="connsiteY9" fmla="*/ 76200 h 1209675"/>
              <a:gd name="connsiteX10" fmla="*/ 914436 w 1438311"/>
              <a:gd name="connsiteY10" fmla="*/ 57150 h 1209675"/>
              <a:gd name="connsiteX11" fmla="*/ 885861 w 1438311"/>
              <a:gd name="connsiteY11" fmla="*/ 47625 h 1209675"/>
              <a:gd name="connsiteX12" fmla="*/ 847761 w 1438311"/>
              <a:gd name="connsiteY12" fmla="*/ 28575 h 1209675"/>
              <a:gd name="connsiteX13" fmla="*/ 819186 w 1438311"/>
              <a:gd name="connsiteY13" fmla="*/ 19050 h 1209675"/>
              <a:gd name="connsiteX14" fmla="*/ 771561 w 1438311"/>
              <a:gd name="connsiteY14" fmla="*/ 0 h 1209675"/>
              <a:gd name="connsiteX15" fmla="*/ 581061 w 1438311"/>
              <a:gd name="connsiteY15" fmla="*/ 9525 h 1209675"/>
              <a:gd name="connsiteX16" fmla="*/ 542961 w 1438311"/>
              <a:gd name="connsiteY16" fmla="*/ 19050 h 1209675"/>
              <a:gd name="connsiteX17" fmla="*/ 514386 w 1438311"/>
              <a:gd name="connsiteY17" fmla="*/ 38100 h 1209675"/>
              <a:gd name="connsiteX18" fmla="*/ 495336 w 1438311"/>
              <a:gd name="connsiteY18" fmla="*/ 66675 h 1209675"/>
              <a:gd name="connsiteX19" fmla="*/ 466761 w 1438311"/>
              <a:gd name="connsiteY19" fmla="*/ 123825 h 1209675"/>
              <a:gd name="connsiteX20" fmla="*/ 400086 w 1438311"/>
              <a:gd name="connsiteY20" fmla="*/ 152400 h 1209675"/>
              <a:gd name="connsiteX21" fmla="*/ 352461 w 1438311"/>
              <a:gd name="connsiteY21" fmla="*/ 161925 h 1209675"/>
              <a:gd name="connsiteX22" fmla="*/ 285786 w 1438311"/>
              <a:gd name="connsiteY22" fmla="*/ 180975 h 1209675"/>
              <a:gd name="connsiteX23" fmla="*/ 295311 w 1438311"/>
              <a:gd name="connsiteY23" fmla="*/ 209550 h 1209675"/>
              <a:gd name="connsiteX24" fmla="*/ 304836 w 1438311"/>
              <a:gd name="connsiteY24" fmla="*/ 352425 h 1209675"/>
              <a:gd name="connsiteX25" fmla="*/ 190536 w 1438311"/>
              <a:gd name="connsiteY25" fmla="*/ 409575 h 1209675"/>
              <a:gd name="connsiteX26" fmla="*/ 161961 w 1438311"/>
              <a:gd name="connsiteY26" fmla="*/ 419100 h 1209675"/>
              <a:gd name="connsiteX27" fmla="*/ 114336 w 1438311"/>
              <a:gd name="connsiteY27" fmla="*/ 504825 h 1209675"/>
              <a:gd name="connsiteX28" fmla="*/ 104811 w 1438311"/>
              <a:gd name="connsiteY28" fmla="*/ 819150 h 1209675"/>
              <a:gd name="connsiteX29" fmla="*/ 66711 w 1438311"/>
              <a:gd name="connsiteY29" fmla="*/ 876300 h 1209675"/>
              <a:gd name="connsiteX30" fmla="*/ 36 w 1438311"/>
              <a:gd name="connsiteY30" fmla="*/ 914400 h 1209675"/>
              <a:gd name="connsiteX31" fmla="*/ 9561 w 1438311"/>
              <a:gd name="connsiteY31" fmla="*/ 1047750 h 1209675"/>
              <a:gd name="connsiteX32" fmla="*/ 28611 w 1438311"/>
              <a:gd name="connsiteY32" fmla="*/ 1104900 h 1209675"/>
              <a:gd name="connsiteX33" fmla="*/ 19086 w 1438311"/>
              <a:gd name="connsiteY33" fmla="*/ 1171575 h 1209675"/>
              <a:gd name="connsiteX34" fmla="*/ 36 w 1438311"/>
              <a:gd name="connsiteY3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38311" h="1209675">
                <a:moveTo>
                  <a:pt x="1438311" y="304800"/>
                </a:moveTo>
                <a:cubicBezTo>
                  <a:pt x="1406288" y="300225"/>
                  <a:pt x="1347526" y="292358"/>
                  <a:pt x="1314486" y="285750"/>
                </a:cubicBezTo>
                <a:cubicBezTo>
                  <a:pt x="1301649" y="283183"/>
                  <a:pt x="1289086" y="279400"/>
                  <a:pt x="1276386" y="276225"/>
                </a:cubicBezTo>
                <a:cubicBezTo>
                  <a:pt x="1266861" y="269875"/>
                  <a:pt x="1254962" y="266114"/>
                  <a:pt x="1247811" y="257175"/>
                </a:cubicBezTo>
                <a:cubicBezTo>
                  <a:pt x="1241539" y="249335"/>
                  <a:pt x="1243855" y="236954"/>
                  <a:pt x="1238286" y="228600"/>
                </a:cubicBezTo>
                <a:cubicBezTo>
                  <a:pt x="1230814" y="217392"/>
                  <a:pt x="1219236" y="209550"/>
                  <a:pt x="1209711" y="200025"/>
                </a:cubicBezTo>
                <a:cubicBezTo>
                  <a:pt x="1203210" y="180521"/>
                  <a:pt x="1198180" y="157078"/>
                  <a:pt x="1181136" y="142875"/>
                </a:cubicBezTo>
                <a:cubicBezTo>
                  <a:pt x="1170228" y="133785"/>
                  <a:pt x="1156087" y="129418"/>
                  <a:pt x="1143036" y="123825"/>
                </a:cubicBezTo>
                <a:cubicBezTo>
                  <a:pt x="1098635" y="104796"/>
                  <a:pt x="1063533" y="109670"/>
                  <a:pt x="1009686" y="104775"/>
                </a:cubicBezTo>
                <a:cubicBezTo>
                  <a:pt x="977628" y="94089"/>
                  <a:pt x="975967" y="95032"/>
                  <a:pt x="943011" y="76200"/>
                </a:cubicBezTo>
                <a:cubicBezTo>
                  <a:pt x="933072" y="70520"/>
                  <a:pt x="924675" y="62270"/>
                  <a:pt x="914436" y="57150"/>
                </a:cubicBezTo>
                <a:cubicBezTo>
                  <a:pt x="905456" y="52660"/>
                  <a:pt x="895089" y="51580"/>
                  <a:pt x="885861" y="47625"/>
                </a:cubicBezTo>
                <a:cubicBezTo>
                  <a:pt x="872810" y="42032"/>
                  <a:pt x="860812" y="34168"/>
                  <a:pt x="847761" y="28575"/>
                </a:cubicBezTo>
                <a:cubicBezTo>
                  <a:pt x="838533" y="24620"/>
                  <a:pt x="828587" y="22575"/>
                  <a:pt x="819186" y="19050"/>
                </a:cubicBezTo>
                <a:cubicBezTo>
                  <a:pt x="803177" y="13047"/>
                  <a:pt x="787436" y="6350"/>
                  <a:pt x="771561" y="0"/>
                </a:cubicBezTo>
                <a:cubicBezTo>
                  <a:pt x="708061" y="3175"/>
                  <a:pt x="644421" y="4245"/>
                  <a:pt x="581061" y="9525"/>
                </a:cubicBezTo>
                <a:cubicBezTo>
                  <a:pt x="568015" y="10612"/>
                  <a:pt x="554993" y="13893"/>
                  <a:pt x="542961" y="19050"/>
                </a:cubicBezTo>
                <a:cubicBezTo>
                  <a:pt x="532439" y="23559"/>
                  <a:pt x="523911" y="31750"/>
                  <a:pt x="514386" y="38100"/>
                </a:cubicBezTo>
                <a:cubicBezTo>
                  <a:pt x="508036" y="47625"/>
                  <a:pt x="500456" y="56436"/>
                  <a:pt x="495336" y="66675"/>
                </a:cubicBezTo>
                <a:cubicBezTo>
                  <a:pt x="479842" y="97663"/>
                  <a:pt x="494058" y="96528"/>
                  <a:pt x="466761" y="123825"/>
                </a:cubicBezTo>
                <a:cubicBezTo>
                  <a:pt x="445745" y="144841"/>
                  <a:pt x="428192" y="146154"/>
                  <a:pt x="400086" y="152400"/>
                </a:cubicBezTo>
                <a:cubicBezTo>
                  <a:pt x="384282" y="155912"/>
                  <a:pt x="368265" y="158413"/>
                  <a:pt x="352461" y="161925"/>
                </a:cubicBezTo>
                <a:cubicBezTo>
                  <a:pt x="316581" y="169898"/>
                  <a:pt x="317607" y="170368"/>
                  <a:pt x="285786" y="180975"/>
                </a:cubicBezTo>
                <a:cubicBezTo>
                  <a:pt x="288961" y="190500"/>
                  <a:pt x="290821" y="200570"/>
                  <a:pt x="295311" y="209550"/>
                </a:cubicBezTo>
                <a:cubicBezTo>
                  <a:pt x="323762" y="266452"/>
                  <a:pt x="354742" y="238354"/>
                  <a:pt x="304836" y="352425"/>
                </a:cubicBezTo>
                <a:cubicBezTo>
                  <a:pt x="292226" y="381248"/>
                  <a:pt x="215688" y="401191"/>
                  <a:pt x="190536" y="409575"/>
                </a:cubicBezTo>
                <a:lnTo>
                  <a:pt x="161961" y="419100"/>
                </a:lnTo>
                <a:cubicBezTo>
                  <a:pt x="118292" y="484604"/>
                  <a:pt x="131101" y="454530"/>
                  <a:pt x="114336" y="504825"/>
                </a:cubicBezTo>
                <a:cubicBezTo>
                  <a:pt x="111161" y="609600"/>
                  <a:pt x="118141" y="715178"/>
                  <a:pt x="104811" y="819150"/>
                </a:cubicBezTo>
                <a:cubicBezTo>
                  <a:pt x="101900" y="841859"/>
                  <a:pt x="87189" y="866061"/>
                  <a:pt x="66711" y="876300"/>
                </a:cubicBezTo>
                <a:cubicBezTo>
                  <a:pt x="18372" y="900470"/>
                  <a:pt x="40425" y="887474"/>
                  <a:pt x="36" y="914400"/>
                </a:cubicBezTo>
                <a:cubicBezTo>
                  <a:pt x="3211" y="958850"/>
                  <a:pt x="2950" y="1003680"/>
                  <a:pt x="9561" y="1047750"/>
                </a:cubicBezTo>
                <a:cubicBezTo>
                  <a:pt x="12540" y="1067608"/>
                  <a:pt x="28611" y="1104900"/>
                  <a:pt x="28611" y="1104900"/>
                </a:cubicBezTo>
                <a:cubicBezTo>
                  <a:pt x="25436" y="1127125"/>
                  <a:pt x="25537" y="1150071"/>
                  <a:pt x="19086" y="1171575"/>
                </a:cubicBezTo>
                <a:cubicBezTo>
                  <a:pt x="-1725" y="1240946"/>
                  <a:pt x="36" y="1178120"/>
                  <a:pt x="36" y="1209675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30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65129" y="0"/>
            <a:ext cx="4578871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572000" y="339725"/>
            <a:ext cx="3546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Дополнительное задание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75606"/>
            <a:ext cx="3312368" cy="3711328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1552429" y="367928"/>
            <a:ext cx="2880320" cy="1505124"/>
          </a:xfrm>
          <a:prstGeom prst="cloudCallout">
            <a:avLst>
              <a:gd name="adj1" fmla="val -27747"/>
              <a:gd name="adj2" fmla="val 10633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7430" y="862541"/>
            <a:ext cx="2509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Для </a:t>
            </a:r>
            <a:r>
              <a:rPr lang="ru-RU" sz="2000" dirty="0" smtClean="0"/>
              <a:t>любознательных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813941"/>
            <a:ext cx="4410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Определите, какая </a:t>
            </a:r>
            <a:r>
              <a:rPr lang="ru-RU" dirty="0"/>
              <a:t>математическая зависимость существует между длиной маятника и периодом его </a:t>
            </a:r>
            <a:r>
              <a:rPr lang="ru-RU" dirty="0" smtClean="0"/>
              <a:t>колебаний.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72000" y="1850132"/>
                <a:ext cx="1212448" cy="854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850132"/>
                <a:ext cx="1212448" cy="854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571999" y="2826679"/>
            <a:ext cx="4176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где, </a:t>
            </a:r>
            <a:r>
              <a:rPr lang="en-US" sz="2000" i="1" dirty="0" smtClean="0">
                <a:solidFill>
                  <a:schemeClr val="tx2"/>
                </a:solidFill>
              </a:rPr>
              <a:t>k</a:t>
            </a:r>
            <a:r>
              <a:rPr lang="en-US" sz="2000" dirty="0" smtClean="0"/>
              <a:t> </a:t>
            </a:r>
            <a:r>
              <a:rPr lang="ru-RU" sz="2000" dirty="0" smtClean="0"/>
              <a:t>— </a:t>
            </a:r>
            <a:r>
              <a:rPr lang="ru-RU" sz="2000" dirty="0"/>
              <a:t>номер опыта, начиная со </a:t>
            </a:r>
            <a:r>
              <a:rPr lang="ru-RU" sz="2000" dirty="0" smtClean="0"/>
              <a:t>второго.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65128" y="3723878"/>
            <a:ext cx="4104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Сформулируйте общий вывод, по результатам всей работы.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2624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275</Words>
  <Application>Microsoft Office PowerPoint</Application>
  <PresentationFormat>Экран (16:9)</PresentationFormat>
  <Paragraphs>57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69</cp:revision>
  <dcterms:created xsi:type="dcterms:W3CDTF">2013-09-10T06:31:35Z</dcterms:created>
  <dcterms:modified xsi:type="dcterms:W3CDTF">2013-11-28T23:59:44Z</dcterms:modified>
</cp:coreProperties>
</file>